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9.xml"/><Relationship Id="rId1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34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Super Study App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737836"/>
            <a:ext cx="7556421" cy="5135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AI-Powered Ecosystem Redefining How Students Learn, Work &amp; Grow</a:t>
            </a:r>
            <a:endParaRPr lang="en-US" sz="6450" dirty="0"/>
          </a:p>
        </p:txBody>
      </p:sp>
      <p:sp>
        <p:nvSpPr>
          <p:cNvPr id="5" name="Text 2"/>
          <p:cNvSpPr/>
          <p:nvPr/>
        </p:nvSpPr>
        <p:spPr>
          <a:xfrm>
            <a:off x="6280190" y="72131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Cognitive Growth Companion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19" y="481013"/>
            <a:ext cx="13405961" cy="2296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Future of Learning Starts Here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612219" y="3126819"/>
            <a:ext cx="13405961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 Study App isn't just solving today's problems — we're architecting tomorrow's learning experience. An ecosystem where artificial intelligence amplifies human potential, where fragmentation gives way to flow, and where every student has a cognitive companion guiding their journey.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2219" y="3883223"/>
            <a:ext cx="6615470" cy="1021556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787122" y="4058126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Dream-to-Plan AI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87122" y="4450080"/>
            <a:ext cx="626566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 aspirations into action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7402592" y="3883223"/>
            <a:ext cx="6615589" cy="1021556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577495" y="4058126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Meeting Intelligence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577495" y="4450080"/>
            <a:ext cx="626578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Never lose a valuable insight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2219" y="5079683"/>
            <a:ext cx="6615470" cy="1021556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787122" y="5254585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Interview Mastery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87122" y="5646539"/>
            <a:ext cx="626566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multimodal feedback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402592" y="5079683"/>
            <a:ext cx="6615589" cy="1021556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7577495" y="5254585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Growth Analytics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577495" y="5646539"/>
            <a:ext cx="626578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Quantified personal evolution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2219" y="6385483"/>
            <a:ext cx="13405961" cy="2940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2219" y="6677263"/>
            <a:ext cx="3673912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Join the Revolution</a:t>
            </a:r>
            <a:endParaRPr lang="en-US" sz="2850" dirty="0"/>
          </a:p>
        </p:txBody>
      </p:sp>
      <p:sp>
        <p:nvSpPr>
          <p:cNvPr id="18" name="Text 16"/>
          <p:cNvSpPr/>
          <p:nvPr/>
        </p:nvSpPr>
        <p:spPr>
          <a:xfrm>
            <a:off x="612219" y="7398901"/>
            <a:ext cx="1340596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 app. Infinite possibilities.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cognitive growth companion.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345" y="520422"/>
            <a:ext cx="7750016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Today's Learners Are Overwhelmed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45" y="1638062"/>
            <a:ext cx="6421993" cy="6421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3682" y="1595438"/>
            <a:ext cx="6421993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Modern learners face an unprecedented challenge: managing their education and career preparation across fragmented digital ecosystems that drain their time and energy.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53682" y="2716292"/>
            <a:ext cx="425768" cy="4257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168640" y="2781300"/>
            <a:ext cx="248388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Tool Overload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168640" y="3280886"/>
            <a:ext cx="580703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juggle 6+ disconnected apps daily for study, tasks, and interview preparation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53682" y="4264581"/>
            <a:ext cx="425768" cy="4257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8168640" y="4329589"/>
            <a:ext cx="248388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Productivity Drain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168640" y="4829175"/>
            <a:ext cx="580703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Hours lost to context switching and app fatigue, destroying focus and momentum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53682" y="5812869"/>
            <a:ext cx="425768" cy="4257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168640" y="5877878"/>
            <a:ext cx="248388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Growth Gaps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168640" y="6377464"/>
            <a:ext cx="580703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personalised feedback, guided development, or insight into communication behaviours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589"/>
            <a:ext cx="75753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From Fragmentation to Flow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570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 Study App unifies every element of learning, productivity, and personal growth into one intelligent system that evolves with you.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5893118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"One ecosystem that learns from you, adapts with you, and grows for you."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37967"/>
            <a:ext cx="30480" cy="873204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67663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We're not building another productivity tool — we're architecting a cognitive operating system that eliminates the chaos and amplifies human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310"/>
            <a:ext cx="97101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All Your Tools. One Intelligent Space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360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Smart Task Engine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44171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task and note management with OCR capabilities that understand your handwriting and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3360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Integrated Workspace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125278" y="38441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execution, digital journalling, intelligent flashcards — all in one seamless environment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3360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Unified Storage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456884" y="38441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Drive synchronisation with smart document processing and instant accessibility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3360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Dream-to-Plan AI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0788491" y="38441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Revolutionary technology that converts spontaneous thoughts into actionable, structured goals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664312"/>
            <a:ext cx="13042821" cy="35957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5955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Turning ideas into outcomes — effortlessly.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117" y="596146"/>
            <a:ext cx="4601528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From "I Wish" to "I Did"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076117" y="1570077"/>
            <a:ext cx="2939177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Dream-to-Plan AI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6076117" y="2180868"/>
            <a:ext cx="2939177" cy="1886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breakthrough innovation bridges the gap between imagination and execution. Journal your aspirations, voice your ambitions, or simply brainstorm — and watch as our AI transforms them into structured, trackable action plans.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076117" y="4219337"/>
            <a:ext cx="2939177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isn't task management. It's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aspiration architecture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17" y="1591151"/>
            <a:ext cx="842486" cy="13209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44877" y="1759625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Capture Dreams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0444877" y="2204561"/>
            <a:ext cx="360330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Voice notes, journal entries, or spontaneous ideas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917" y="2912150"/>
            <a:ext cx="842486" cy="13209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44877" y="3080623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Analysis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0444877" y="3525560"/>
            <a:ext cx="360330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parsing of intent, goals, and requirements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917" y="4233148"/>
            <a:ext cx="842486" cy="13209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44877" y="4401622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Structured Plans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0444877" y="4846558"/>
            <a:ext cx="3603308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Actionable steps with timelines and milestones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917" y="5554147"/>
            <a:ext cx="842486" cy="105144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444877" y="5722620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Track Progress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0444877" y="6167557"/>
            <a:ext cx="3603308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Adaptive guidance as you execute your vision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6328767" y="7174230"/>
            <a:ext cx="7711916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"The first AI system that bridges imagination and execution."</a:t>
            </a:r>
            <a:endParaRPr lang="en-US" sz="1300" dirty="0"/>
          </a:p>
        </p:txBody>
      </p:sp>
      <p:sp>
        <p:nvSpPr>
          <p:cNvPr id="20" name="Shape 13"/>
          <p:cNvSpPr/>
          <p:nvPr/>
        </p:nvSpPr>
        <p:spPr>
          <a:xfrm>
            <a:off x="6076117" y="6984683"/>
            <a:ext cx="22860" cy="648653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150" y="491966"/>
            <a:ext cx="5858113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Never Miss a Thought Again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6150" y="1150620"/>
            <a:ext cx="5474256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Scribe &amp; Meeting Intelligence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626150" y="1888688"/>
            <a:ext cx="1337810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 every conversation into actionable intelligence. Our AI listens to your meetings, lectures, and discussions — transcribing, summarising, and automatically generating prioritised to-do items.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26150" y="2662357"/>
            <a:ext cx="6599634" cy="176022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6" name="Shape 4"/>
          <p:cNvSpPr/>
          <p:nvPr/>
        </p:nvSpPr>
        <p:spPr>
          <a:xfrm>
            <a:off x="804982" y="2841188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E04F00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2619" y="2988707"/>
            <a:ext cx="241459" cy="2414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04982" y="3556754"/>
            <a:ext cx="254579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Real-Time Transcription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04982" y="3957518"/>
            <a:ext cx="624197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 capture of every word spoken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4616" y="2662357"/>
            <a:ext cx="6599634" cy="176022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11" name="Shape 8"/>
          <p:cNvSpPr/>
          <p:nvPr/>
        </p:nvSpPr>
        <p:spPr>
          <a:xfrm>
            <a:off x="7583448" y="2841188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E04F0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085" y="2988707"/>
            <a:ext cx="241459" cy="24145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83448" y="3556754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Intelligent Summaries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583448" y="3957518"/>
            <a:ext cx="624197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points extracted automatically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626150" y="4601408"/>
            <a:ext cx="6599634" cy="176022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804982" y="4780240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E04F00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619" y="4927759"/>
            <a:ext cx="241459" cy="241459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04982" y="5495806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Action Automation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804982" y="5896570"/>
            <a:ext cx="624197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Tasks generated and routed instantly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7404616" y="4601408"/>
            <a:ext cx="6599634" cy="1760220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21" name="Shape 16"/>
          <p:cNvSpPr/>
          <p:nvPr/>
        </p:nvSpPr>
        <p:spPr>
          <a:xfrm>
            <a:off x="7583448" y="4780240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E04F00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1085" y="4927759"/>
            <a:ext cx="241459" cy="24145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83448" y="5495806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Decision Intelligence</a:t>
            </a:r>
            <a:endParaRPr lang="en-US" sz="1800" dirty="0"/>
          </a:p>
        </p:txBody>
      </p:sp>
      <p:sp>
        <p:nvSpPr>
          <p:cNvPr id="24" name="Text 18"/>
          <p:cNvSpPr/>
          <p:nvPr/>
        </p:nvSpPr>
        <p:spPr>
          <a:xfrm>
            <a:off x="7583448" y="5896570"/>
            <a:ext cx="624197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insights from discussions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894517" y="6764060"/>
            <a:ext cx="1310973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"Turns every discussion into decisions."</a:t>
            </a:r>
            <a:endParaRPr lang="en-US" sz="1400" dirty="0"/>
          </a:p>
        </p:txBody>
      </p:sp>
      <p:sp>
        <p:nvSpPr>
          <p:cNvPr id="26" name="Shape 20"/>
          <p:cNvSpPr/>
          <p:nvPr/>
        </p:nvSpPr>
        <p:spPr>
          <a:xfrm>
            <a:off x="626150" y="6562844"/>
            <a:ext cx="22860" cy="688658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7" name="Text 21"/>
          <p:cNvSpPr/>
          <p:nvPr/>
        </p:nvSpPr>
        <p:spPr>
          <a:xfrm>
            <a:off x="626150" y="7452717"/>
            <a:ext cx="133781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with advanced automation workflows, ensuring insights flow seamlessly into your productivity ecosystem.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099" y="321469"/>
            <a:ext cx="4356973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Interview Like a Pro — Instantly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09099" y="751642"/>
            <a:ext cx="358687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Real-Time Interview Intelligence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099" y="1365171"/>
            <a:ext cx="6763583" cy="67635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5338" y="1338858"/>
            <a:ext cx="6763583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Revolutionary multimodal AI analyses your speech tone, filler words, facial expressions, and posture in real time — providing instant feedback that transforms communication skills.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465338" y="1844397"/>
            <a:ext cx="116800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465338" y="2027753"/>
            <a:ext cx="676358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7465338" y="2116574"/>
            <a:ext cx="174807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Live Behavioural Analysis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465338" y="2425184"/>
            <a:ext cx="676358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Speech patterns, tone, body language tracked simultaneously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5338" y="2816662"/>
            <a:ext cx="116800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7465338" y="3000018"/>
            <a:ext cx="676358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2" name="Text 9"/>
          <p:cNvSpPr/>
          <p:nvPr/>
        </p:nvSpPr>
        <p:spPr>
          <a:xfrm>
            <a:off x="7465338" y="3088838"/>
            <a:ext cx="1534239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Adaptive Questions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465338" y="3397448"/>
            <a:ext cx="676358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generates follow-ups based on detected weak points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5338" y="3788926"/>
            <a:ext cx="116800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7465338" y="3972282"/>
            <a:ext cx="676358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6" name="Text 13"/>
          <p:cNvSpPr/>
          <p:nvPr/>
        </p:nvSpPr>
        <p:spPr>
          <a:xfrm>
            <a:off x="7465338" y="4061103"/>
            <a:ext cx="1534239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Confidence Scoring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465338" y="4369713"/>
            <a:ext cx="676358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metrics on clarity, conviction, and presence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465338" y="4761190"/>
            <a:ext cx="116800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7465338" y="4944547"/>
            <a:ext cx="676358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0" name="Text 17"/>
          <p:cNvSpPr/>
          <p:nvPr/>
        </p:nvSpPr>
        <p:spPr>
          <a:xfrm>
            <a:off x="7465338" y="5033367"/>
            <a:ext cx="1535311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Personalised Feedback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465338" y="5341977"/>
            <a:ext cx="676358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Actionable insights delivered instantly after each session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>
            <a:off x="409099" y="8450040"/>
            <a:ext cx="13812202" cy="22146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409099" y="8647390"/>
            <a:ext cx="11175802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revolution in self-awareness and communication mastery</a:t>
            </a:r>
            <a:endParaRPr lang="en-US" sz="3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852" y="413980"/>
            <a:ext cx="4299109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Growth, Quantified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852" y="967978"/>
            <a:ext cx="722947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Cross-Feature Intelligence &amp; Behavioural Analytics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526852" y="1588770"/>
            <a:ext cx="13576697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activity you perform — study sessions, planning exercises, journal entries, focus blocks — feeds into a unified AI intelligence model that reveals hidden patterns and accelerates your development.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737604" y="3081933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Learning Activities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6852" y="3419237"/>
            <a:ext cx="418671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Study patterns tracked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308" y="2239566"/>
            <a:ext cx="4751784" cy="4751784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5220" y="3308330"/>
            <a:ext cx="225147" cy="2251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16835" y="2667238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Planning Behaviour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916835" y="3004542"/>
            <a:ext cx="418671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Goal-setting analysed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308" y="2239566"/>
            <a:ext cx="4751784" cy="4751784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0819" y="3032939"/>
            <a:ext cx="225147" cy="2251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92082" y="4326374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Reflection Insights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9992082" y="4663678"/>
            <a:ext cx="411146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Journal data processed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308" y="2239566"/>
            <a:ext cx="4751784" cy="4751784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0926" y="4788634"/>
            <a:ext cx="225147" cy="22514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916835" y="5985510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Cognitive Patterns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9916835" y="6322814"/>
            <a:ext cx="418671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metrics measured</a:t>
            </a:r>
            <a:endParaRPr lang="en-US" sz="11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9308" y="2239566"/>
            <a:ext cx="4751784" cy="4751784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6941" y="6149280"/>
            <a:ext cx="225147" cy="22514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737604" y="5570696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Growth Synthesis</a:t>
            </a:r>
            <a:endParaRPr lang="en-US" sz="1550" dirty="0"/>
          </a:p>
        </p:txBody>
      </p:sp>
      <p:sp>
        <p:nvSpPr>
          <p:cNvPr id="22" name="Text 12"/>
          <p:cNvSpPr/>
          <p:nvPr/>
        </p:nvSpPr>
        <p:spPr>
          <a:xfrm>
            <a:off x="526852" y="5908000"/>
            <a:ext cx="418671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Evolution visualised</a:t>
            </a:r>
            <a:endParaRPr lang="en-US" sz="115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9308" y="2239566"/>
            <a:ext cx="4751784" cy="4751784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08987" y="5234404"/>
            <a:ext cx="225147" cy="225147"/>
          </a:xfrm>
          <a:prstGeom prst="rect">
            <a:avLst/>
          </a:prstGeom>
        </p:spPr>
      </p:pic>
      <p:sp>
        <p:nvSpPr>
          <p:cNvPr id="25" name="Shape 13"/>
          <p:cNvSpPr/>
          <p:nvPr/>
        </p:nvSpPr>
        <p:spPr>
          <a:xfrm>
            <a:off x="526852" y="7160657"/>
            <a:ext cx="13576697" cy="639604"/>
          </a:xfrm>
          <a:prstGeom prst="roundRect">
            <a:avLst>
              <a:gd name="adj" fmla="val 3531"/>
            </a:avLst>
          </a:prstGeom>
          <a:solidFill>
            <a:srgbClr val="FFCDB3"/>
          </a:solidFill>
          <a:ln/>
        </p:spPr>
      </p:sp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347" y="7384732"/>
            <a:ext cx="188119" cy="150495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1015960" y="7348776"/>
            <a:ext cx="1293709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Your focused study sessions improve your interview clarity scores by 23% — the system shows you exactly how your habits compound into capabilities.</a:t>
            </a:r>
            <a:endParaRPr lang="en-US" sz="1150" dirty="0"/>
          </a:p>
        </p:txBody>
      </p:sp>
      <p:sp>
        <p:nvSpPr>
          <p:cNvPr id="28" name="Text 15"/>
          <p:cNvSpPr/>
          <p:nvPr/>
        </p:nvSpPr>
        <p:spPr>
          <a:xfrm>
            <a:off x="752594" y="8138874"/>
            <a:ext cx="1335095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"Turns learning into measurable evolution."</a:t>
            </a:r>
            <a:endParaRPr lang="en-US" sz="1150" dirty="0"/>
          </a:p>
        </p:txBody>
      </p:sp>
      <p:sp>
        <p:nvSpPr>
          <p:cNvPr id="29" name="Shape 16"/>
          <p:cNvSpPr/>
          <p:nvPr/>
        </p:nvSpPr>
        <p:spPr>
          <a:xfrm>
            <a:off x="526852" y="7969568"/>
            <a:ext cx="15240" cy="579358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5166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Not Another Productivity App — A Category Redefinition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67264"/>
            <a:ext cx="187725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Before Super Study App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318022"/>
            <a:ext cx="6780014" cy="67800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822555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6+ fragmented tools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84466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Constant context switching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866775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intelligent feedback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888884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Reactive, not proactive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91099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silos everywhere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61171" y="967264"/>
            <a:ext cx="1786176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After Super Study App</a:t>
            </a:r>
            <a:endParaRPr lang="en-US" sz="14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318022"/>
            <a:ext cx="6780014" cy="67800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61171" y="822555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 unified ecosystem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461171" y="84466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cognitive flow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7461171" y="866775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AI guidance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461171" y="888884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and adaptive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461171" y="91099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Holistic growth intelligence</a:t>
            </a:r>
            <a:endParaRPr lang="en-US" sz="850" dirty="0"/>
          </a:p>
        </p:txBody>
      </p:sp>
      <p:sp>
        <p:nvSpPr>
          <p:cNvPr id="17" name="Shape 13"/>
          <p:cNvSpPr/>
          <p:nvPr/>
        </p:nvSpPr>
        <p:spPr>
          <a:xfrm>
            <a:off x="396835" y="9515254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396835" y="9721215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85%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1911429" y="1023711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Time Saved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396835" y="10491073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Through tool consolidation</a:t>
            </a:r>
            <a:endParaRPr lang="en-US" sz="850" dirty="0"/>
          </a:p>
        </p:txBody>
      </p:sp>
      <p:sp>
        <p:nvSpPr>
          <p:cNvPr id="21" name="Text 17"/>
          <p:cNvSpPr/>
          <p:nvPr/>
        </p:nvSpPr>
        <p:spPr>
          <a:xfrm>
            <a:off x="5056227" y="9721215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3x</a:t>
            </a:r>
            <a:endParaRPr lang="en-US" sz="2900" dirty="0"/>
          </a:p>
        </p:txBody>
      </p:sp>
      <p:sp>
        <p:nvSpPr>
          <p:cNvPr id="22" name="Text 18"/>
          <p:cNvSpPr/>
          <p:nvPr/>
        </p:nvSpPr>
        <p:spPr>
          <a:xfrm>
            <a:off x="6570821" y="1023711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Faster Learning</a:t>
            </a:r>
            <a:endParaRPr lang="en-US" sz="1150" dirty="0"/>
          </a:p>
        </p:txBody>
      </p:sp>
      <p:sp>
        <p:nvSpPr>
          <p:cNvPr id="23" name="Text 19"/>
          <p:cNvSpPr/>
          <p:nvPr/>
        </p:nvSpPr>
        <p:spPr>
          <a:xfrm>
            <a:off x="5056227" y="10491073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AI-driven insights</a:t>
            </a:r>
            <a:endParaRPr lang="en-US" sz="850" dirty="0"/>
          </a:p>
        </p:txBody>
      </p:sp>
      <p:sp>
        <p:nvSpPr>
          <p:cNvPr id="24" name="Text 20"/>
          <p:cNvSpPr/>
          <p:nvPr/>
        </p:nvSpPr>
        <p:spPr>
          <a:xfrm>
            <a:off x="9715738" y="9721215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6+</a:t>
            </a:r>
            <a:endParaRPr lang="en-US" sz="2900" dirty="0"/>
          </a:p>
        </p:txBody>
      </p:sp>
      <p:sp>
        <p:nvSpPr>
          <p:cNvPr id="25" name="Text 21"/>
          <p:cNvSpPr/>
          <p:nvPr/>
        </p:nvSpPr>
        <p:spPr>
          <a:xfrm>
            <a:off x="11230332" y="1023711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Apps Replaced</a:t>
            </a:r>
            <a:endParaRPr lang="en-US" sz="1150" dirty="0"/>
          </a:p>
        </p:txBody>
      </p:sp>
      <p:sp>
        <p:nvSpPr>
          <p:cNvPr id="26" name="Text 22"/>
          <p:cNvSpPr/>
          <p:nvPr/>
        </p:nvSpPr>
        <p:spPr>
          <a:xfrm>
            <a:off x="9715738" y="10491073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 comprehensive solution</a:t>
            </a:r>
            <a:endParaRPr lang="en-US" sz="850" dirty="0"/>
          </a:p>
        </p:txBody>
      </p:sp>
      <p:sp>
        <p:nvSpPr>
          <p:cNvPr id="27" name="Text 23"/>
          <p:cNvSpPr/>
          <p:nvPr/>
        </p:nvSpPr>
        <p:spPr>
          <a:xfrm>
            <a:off x="566857" y="10927556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"We don't compete — we replace the category."</a:t>
            </a:r>
            <a:endParaRPr lang="en-US" sz="850" dirty="0"/>
          </a:p>
        </p:txBody>
      </p:sp>
      <p:sp>
        <p:nvSpPr>
          <p:cNvPr id="28" name="Shape 24"/>
          <p:cNvSpPr/>
          <p:nvPr/>
        </p:nvSpPr>
        <p:spPr>
          <a:xfrm>
            <a:off x="396835" y="10800040"/>
            <a:ext cx="15240" cy="436483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2025-11-02T03:27:28Z</dcterms:created>
  <dcterms:modified xsi:type="dcterms:W3CDTF">2025-11-02T03:27:28Z</dcterms:modified>
</cp:coreProperties>
</file>